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</p:sldIdLst>
  <p:sldSz cx="12192000" cy="6858000"/>
  <p:notesSz cx="6858000" cy="9144000"/>
  <p:embeddedFontLst>
    <p:embeddedFont>
      <p:font typeface="나눔바른펜" panose="020B0503000000000000" pitchFamily="50" charset="-127"/>
      <p:regular r:id="rId11"/>
      <p:bold r:id="rId12"/>
    </p:embeddedFont>
    <p:embeddedFont>
      <p:font typeface="맑은 고딕" panose="020B0503020000020004" pitchFamily="50" charset="-127"/>
      <p:regular r:id="rId13"/>
      <p:bold r:id="rId14"/>
    </p:embeddedFont>
    <p:embeddedFont>
      <p:font typeface="배달의민족 주아" panose="02020603020101020101" pitchFamily="18" charset="-127"/>
      <p:regular r:id="rId15"/>
    </p:embeddedFont>
    <p:embeddedFont>
      <p:font typeface="웰컴체 Bold" panose="02020603020101020101" pitchFamily="18" charset="-127"/>
      <p:regular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7E1C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30" autoAdjust="0"/>
    <p:restoredTop sz="94660"/>
  </p:normalViewPr>
  <p:slideViewPr>
    <p:cSldViewPr snapToGrid="0">
      <p:cViewPr varScale="1">
        <p:scale>
          <a:sx n="60" d="100"/>
          <a:sy n="60" d="100"/>
        </p:scale>
        <p:origin x="48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9AA3A7-5941-4215-AA7D-0A45700650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1B68609-A953-4E69-943F-339EA61FF7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AFEAF9-3179-40A3-B7C3-341386310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FB6AF-1AB3-4356-A26A-6385083CAE65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91C13F-B6DB-48CB-B7D9-B9BC75EEE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367617-53C0-4D6F-991C-BC4C4DAFB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A80FC-2850-4E55-B6C4-7EBF6E013E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2643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BF8579-97AA-414B-A2B4-29781604E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5B0A682-F101-47AE-B372-8EC33910A6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30B7CA-3ADC-4746-829D-87F94769D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FB6AF-1AB3-4356-A26A-6385083CAE65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1C5D1A-3200-4EB3-8079-3F7F7381F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4C6202-9C9F-4BDA-AACE-DC11CC9A0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A80FC-2850-4E55-B6C4-7EBF6E013E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0295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D38164B-D756-47D6-8AF7-3EB2D2106B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F8CD648-0779-4BBD-A58E-B326EBB0BF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DDC39A-07F4-499E-96F8-6FFBE319D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FB6AF-1AB3-4356-A26A-6385083CAE65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9776FF-4BF2-4191-8B1A-75D9214F8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06D5E1-EB30-4C20-BCB9-A0E401117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A80FC-2850-4E55-B6C4-7EBF6E013E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889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A97B3-1816-4791-BCC9-063D324A8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ADEFAE-8750-4E6E-BE12-3E0E3956B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FA4512-E764-485B-8B45-92E9FBBE7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FB6AF-1AB3-4356-A26A-6385083CAE65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E74576-0DCF-447B-AB5B-465CB91FD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F36B90-8232-4C09-AD84-2A6A2C4B1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A80FC-2850-4E55-B6C4-7EBF6E013E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2118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06F52E-781C-4368-AE81-2382F536A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DABBDAF-92F7-48F7-A602-3E393CB442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6B47DA-6154-4674-A0FA-79B9A0840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FB6AF-1AB3-4356-A26A-6385083CAE65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E46AC6-7683-4ECB-8EEA-F2A80A672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65188B-6639-4AC4-896F-CD56F55FD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A80FC-2850-4E55-B6C4-7EBF6E013E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9307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84FEE1-F679-4E34-95BB-52BBB084E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986D96-BA4B-40D7-ABFA-6719CBDF65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258D392-49B1-49B4-8096-A81A1E0231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DEF4E9-B49B-4C2C-8F3A-EA0A68C74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FB6AF-1AB3-4356-A26A-6385083CAE65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63002B-0E56-4544-B36F-4CEF8DA42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6C5B3F-68D0-4CB4-87A9-BE6616566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A80FC-2850-4E55-B6C4-7EBF6E013E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584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3A1A70-1F06-4F35-9F5F-28ED03AAB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6B40ECF-E186-441E-ADFF-EC71662F7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77F460D-FE8B-4868-B9C6-0CB16F712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13E357C-CA6C-4260-BE5F-308FBCE56B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ED8655F-245C-45D4-BEFB-0C0D579747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3D41DAB-D300-451A-A87E-3DB610758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FB6AF-1AB3-4356-A26A-6385083CAE65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BC40274-861E-45A8-8690-2162BDCBC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436B796-0558-4784-99CB-AC00413EB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A80FC-2850-4E55-B6C4-7EBF6E013E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4218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678A19-CA76-45B2-9967-5C75A9941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EE02328-1A30-495A-80C3-660CFAE8D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FB6AF-1AB3-4356-A26A-6385083CAE65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9CCE7B1-7A05-44BE-99F7-6FB2D34F3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81D3A8-CF72-41F8-A0DF-9550487B6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A80FC-2850-4E55-B6C4-7EBF6E013E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0278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BE81D57-FF3C-42DF-81E5-7AD86CD4B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FB6AF-1AB3-4356-A26A-6385083CAE65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BCC8860-9029-4A33-A50E-6AB2547A0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6F6E93-9F6E-475E-9859-8FA03DFD8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A80FC-2850-4E55-B6C4-7EBF6E013E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6765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008664-046A-47E4-A8CA-0F271ACFC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B5A043-5C07-42FC-8529-8261FD057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856E19-77E3-4800-907C-41066DC107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30C2E3-0563-48FA-BE0C-BD2D47A2E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FB6AF-1AB3-4356-A26A-6385083CAE65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4C2A60-DE85-4BFF-ADE8-36A380BDE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A113CF-3C3A-4CD0-965D-5A6D383D4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A80FC-2850-4E55-B6C4-7EBF6E013E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9325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9D966F-1437-4E61-ADF9-7404F1BC7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06672CF-267D-478C-911B-4DA6D6F812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96EE043-05A7-4231-893D-BF389CB64C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DA7F3F2-0B79-44F5-8218-AAB22690F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FB6AF-1AB3-4356-A26A-6385083CAE65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053C2DE-CF10-4FBE-BE44-7B6CF99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9C3253E-11C6-49F2-8D52-01B7743EE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A80FC-2850-4E55-B6C4-7EBF6E013E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411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8B6BE28-E9BC-45B3-9C28-F0055FBBC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8B3D76B-98A1-434A-8C1E-E258403E29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9E3A15-1A05-42D5-AE27-B97C83693E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CFB6AF-1AB3-4356-A26A-6385083CAE65}" type="datetimeFigureOut">
              <a:rPr lang="ko-KR" altLang="en-US" smtClean="0"/>
              <a:t>2022-01-02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EC7E7F-7082-47DA-8C66-3F078151CB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FCE17D-F39F-42B3-A80D-E8C90F2E21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4A80FC-2850-4E55-B6C4-7EBF6E013E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438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bioinformaticsandme.tistory.com/272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3FDB5B33-5DD2-43D3-BEE0-75F9E039478D}"/>
              </a:ext>
            </a:extLst>
          </p:cNvPr>
          <p:cNvSpPr/>
          <p:nvPr/>
        </p:nvSpPr>
        <p:spPr>
          <a:xfrm rot="5400000">
            <a:off x="4857750" y="-4857752"/>
            <a:ext cx="2476501" cy="121920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1C6E7A-AD7F-4543-B629-063DF1F61D27}"/>
              </a:ext>
            </a:extLst>
          </p:cNvPr>
          <p:cNvSpPr txBox="1"/>
          <p:nvPr/>
        </p:nvSpPr>
        <p:spPr>
          <a:xfrm>
            <a:off x="952605" y="3529647"/>
            <a:ext cx="102867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err="1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오토인코더와</a:t>
            </a:r>
            <a:r>
              <a:rPr lang="ko-KR" altLang="en-US" sz="4000" b="1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4000" b="1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GAN</a:t>
            </a:r>
            <a:r>
              <a:rPr lang="ko-KR" altLang="en-US" sz="4000" b="1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을 사용한 표현 학습과 </a:t>
            </a:r>
            <a:r>
              <a:rPr lang="ko-KR" altLang="en-US" sz="4000" b="1" dirty="0" err="1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생성적</a:t>
            </a:r>
            <a:r>
              <a:rPr lang="ko-KR" altLang="en-US" sz="4000" b="1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학습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1D681E-AC7E-47A7-AED2-04C89AA96064}"/>
              </a:ext>
            </a:extLst>
          </p:cNvPr>
          <p:cNvSpPr txBox="1"/>
          <p:nvPr/>
        </p:nvSpPr>
        <p:spPr>
          <a:xfrm>
            <a:off x="4127007" y="4237533"/>
            <a:ext cx="34996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2800" b="1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효율적인 데이터 표현 </a:t>
            </a:r>
            <a:r>
              <a:rPr lang="en-US" altLang="ko-KR" sz="2800" b="1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endParaRPr lang="ko-KR" altLang="en-US" sz="2800" b="1" dirty="0">
              <a:solidFill>
                <a:schemeClr val="tx2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F0E6BF4-0E97-42BB-9409-20050046A614}"/>
              </a:ext>
            </a:extLst>
          </p:cNvPr>
          <p:cNvSpPr/>
          <p:nvPr/>
        </p:nvSpPr>
        <p:spPr>
          <a:xfrm rot="5400000">
            <a:off x="5865169" y="531168"/>
            <a:ext cx="461664" cy="121920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9150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1C6E7A-AD7F-4543-B629-063DF1F61D27}"/>
              </a:ext>
            </a:extLst>
          </p:cNvPr>
          <p:cNvSpPr txBox="1"/>
          <p:nvPr/>
        </p:nvSpPr>
        <p:spPr>
          <a:xfrm rot="534935">
            <a:off x="1524887" y="3869216"/>
            <a:ext cx="47997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err="1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오토인코더는</a:t>
            </a:r>
            <a:r>
              <a:rPr lang="ko-KR" altLang="en-US" sz="3600" b="1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무엇인가요</a:t>
            </a:r>
            <a:r>
              <a:rPr lang="en-US" altLang="ko-KR" sz="3600" b="1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?!</a:t>
            </a:r>
            <a:endParaRPr lang="ko-KR" altLang="en-US" sz="3600" b="1" dirty="0">
              <a:solidFill>
                <a:schemeClr val="tx2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F0E6BF4-0E97-42BB-9409-20050046A614}"/>
              </a:ext>
            </a:extLst>
          </p:cNvPr>
          <p:cNvSpPr/>
          <p:nvPr/>
        </p:nvSpPr>
        <p:spPr>
          <a:xfrm rot="5400000">
            <a:off x="5865169" y="531168"/>
            <a:ext cx="461664" cy="121920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Problem">
            <a:extLst>
              <a:ext uri="{FF2B5EF4-FFF2-40B4-BE49-F238E27FC236}">
                <a16:creationId xmlns:a16="http://schemas.microsoft.com/office/drawing/2014/main" id="{5DF6B144-4332-41B6-8394-97675622B4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3700" y="99060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E20CD77-F5FE-4475-A420-1ED576BA1805}"/>
              </a:ext>
            </a:extLst>
          </p:cNvPr>
          <p:cNvSpPr txBox="1"/>
          <p:nvPr/>
        </p:nvSpPr>
        <p:spPr>
          <a:xfrm rot="20528281">
            <a:off x="4151861" y="1984287"/>
            <a:ext cx="32047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GAN</a:t>
            </a:r>
            <a:r>
              <a:rPr lang="ko-KR" altLang="en-US" sz="3600" b="1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도 궁금해요</a:t>
            </a:r>
            <a:r>
              <a:rPr lang="en-US" altLang="ko-KR" sz="3600" b="1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  <a:endParaRPr lang="ko-KR" altLang="en-US" sz="3600" b="1" dirty="0">
              <a:solidFill>
                <a:schemeClr val="tx2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4D373-E372-473E-801E-62A219642FBB}"/>
              </a:ext>
            </a:extLst>
          </p:cNvPr>
          <p:cNvSpPr txBox="1"/>
          <p:nvPr/>
        </p:nvSpPr>
        <p:spPr>
          <a:xfrm>
            <a:off x="7988300" y="586740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>
                <a:solidFill>
                  <a:schemeClr val="tx2">
                    <a:lumMod val="50000"/>
                  </a:schemeClr>
                </a:solidFill>
              </a:rPr>
              <a:t>테이비</a:t>
            </a:r>
            <a:endParaRPr lang="ko-KR" altLang="en-US" b="1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01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1C6E7A-AD7F-4543-B629-063DF1F61D27}"/>
              </a:ext>
            </a:extLst>
          </p:cNvPr>
          <p:cNvSpPr txBox="1"/>
          <p:nvPr/>
        </p:nvSpPr>
        <p:spPr>
          <a:xfrm>
            <a:off x="1334387" y="294850"/>
            <a:ext cx="26116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오토인코더는요</a:t>
            </a:r>
            <a:r>
              <a:rPr lang="en-US" altLang="ko-KR" sz="3200" b="1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  <a:endParaRPr lang="ko-KR" altLang="en-US" sz="3200" b="1" dirty="0">
              <a:solidFill>
                <a:schemeClr val="tx2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F0E6BF4-0E97-42BB-9409-20050046A614}"/>
              </a:ext>
            </a:extLst>
          </p:cNvPr>
          <p:cNvSpPr/>
          <p:nvPr/>
        </p:nvSpPr>
        <p:spPr>
          <a:xfrm rot="5400000">
            <a:off x="5865169" y="531168"/>
            <a:ext cx="461664" cy="121920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Faq">
            <a:extLst>
              <a:ext uri="{FF2B5EF4-FFF2-40B4-BE49-F238E27FC236}">
                <a16:creationId xmlns:a16="http://schemas.microsoft.com/office/drawing/2014/main" id="{32CD4D00-06EF-402F-951A-143D34E8E7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" y="153781"/>
            <a:ext cx="889000" cy="88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149D82-FCA9-4B3C-882E-25AD71665182}"/>
              </a:ext>
            </a:extLst>
          </p:cNvPr>
          <p:cNvSpPr txBox="1"/>
          <p:nvPr/>
        </p:nvSpPr>
        <p:spPr>
          <a:xfrm>
            <a:off x="1041400" y="2600807"/>
            <a:ext cx="1046312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지도 없이 잠재 표현 또는 코딩</a:t>
            </a:r>
            <a:r>
              <a:rPr lang="en-US" altLang="ko-KR" sz="36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36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일반적인 부호화</a:t>
            </a:r>
            <a:r>
              <a:rPr lang="en-US" altLang="ko-KR" sz="36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r>
              <a:rPr lang="ko-KR" altLang="en-US" sz="36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이라 부르는</a:t>
            </a:r>
            <a:endParaRPr lang="en-US" altLang="ko-KR" sz="3600" dirty="0">
              <a:solidFill>
                <a:schemeClr val="tx2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6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입력 데이터의 밀집 표현을 학습할 수 있는 인공 신경망</a:t>
            </a:r>
            <a:endParaRPr lang="en-US" altLang="ko-KR" sz="3600" dirty="0">
              <a:solidFill>
                <a:schemeClr val="tx2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054" name="Picture 6" descr="Quotes">
            <a:extLst>
              <a:ext uri="{FF2B5EF4-FFF2-40B4-BE49-F238E27FC236}">
                <a16:creationId xmlns:a16="http://schemas.microsoft.com/office/drawing/2014/main" id="{D5084188-6588-4732-99D1-64C1875EBE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25" t="8854"/>
          <a:stretch/>
        </p:blipFill>
        <p:spPr bwMode="auto">
          <a:xfrm>
            <a:off x="11240951" y="2374900"/>
            <a:ext cx="483326" cy="93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Quotes">
            <a:extLst>
              <a:ext uri="{FF2B5EF4-FFF2-40B4-BE49-F238E27FC236}">
                <a16:creationId xmlns:a16="http://schemas.microsoft.com/office/drawing/2014/main" id="{B28801A2-1229-4E7C-A361-42BD1E709F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188" r="50000"/>
          <a:stretch/>
        </p:blipFill>
        <p:spPr bwMode="auto">
          <a:xfrm>
            <a:off x="494699" y="3537605"/>
            <a:ext cx="507468" cy="536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15738B-C83C-4875-A618-BE451CDAF1C2}"/>
              </a:ext>
            </a:extLst>
          </p:cNvPr>
          <p:cNvSpPr txBox="1"/>
          <p:nvPr/>
        </p:nvSpPr>
        <p:spPr>
          <a:xfrm>
            <a:off x="1460500" y="4532353"/>
            <a:ext cx="9073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=&gt; </a:t>
            </a:r>
            <a:r>
              <a:rPr lang="ko-KR" altLang="en-US" sz="36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차원 축소</a:t>
            </a:r>
            <a:r>
              <a:rPr lang="en-US" altLang="ko-KR" sz="36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6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특성 추출</a:t>
            </a:r>
            <a:r>
              <a:rPr lang="en-US" altLang="ko-KR" sz="36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6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비지도 사전훈련</a:t>
            </a:r>
            <a:r>
              <a:rPr lang="en-US" altLang="ko-KR" sz="36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6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생성 모델</a:t>
            </a:r>
            <a:endParaRPr lang="en-US" altLang="ko-KR" sz="3600" dirty="0">
              <a:solidFill>
                <a:srgbClr val="FF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5010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1C6E7A-AD7F-4543-B629-063DF1F61D27}"/>
              </a:ext>
            </a:extLst>
          </p:cNvPr>
          <p:cNvSpPr txBox="1"/>
          <p:nvPr/>
        </p:nvSpPr>
        <p:spPr>
          <a:xfrm>
            <a:off x="1334387" y="294850"/>
            <a:ext cx="25378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GAN</a:t>
            </a:r>
            <a:r>
              <a:rPr lang="ko-KR" altLang="en-US" sz="3200" b="1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은 말이죠</a:t>
            </a:r>
            <a:r>
              <a:rPr lang="en-US" altLang="ko-KR" sz="3200" b="1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  <a:endParaRPr lang="ko-KR" altLang="en-US" sz="3200" b="1" dirty="0">
              <a:solidFill>
                <a:schemeClr val="tx2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F0E6BF4-0E97-42BB-9409-20050046A614}"/>
              </a:ext>
            </a:extLst>
          </p:cNvPr>
          <p:cNvSpPr/>
          <p:nvPr/>
        </p:nvSpPr>
        <p:spPr>
          <a:xfrm rot="5400000">
            <a:off x="5865169" y="531168"/>
            <a:ext cx="461664" cy="121920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Faq">
            <a:extLst>
              <a:ext uri="{FF2B5EF4-FFF2-40B4-BE49-F238E27FC236}">
                <a16:creationId xmlns:a16="http://schemas.microsoft.com/office/drawing/2014/main" id="{32CD4D00-06EF-402F-951A-143D34E8E7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" y="153781"/>
            <a:ext cx="889000" cy="88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149D82-FCA9-4B3C-882E-25AD71665182}"/>
              </a:ext>
            </a:extLst>
          </p:cNvPr>
          <p:cNvSpPr txBox="1"/>
          <p:nvPr/>
        </p:nvSpPr>
        <p:spPr>
          <a:xfrm>
            <a:off x="1927276" y="2270206"/>
            <a:ext cx="874559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dirty="0" err="1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생성적</a:t>
            </a:r>
            <a:r>
              <a:rPr lang="ko-KR" altLang="en-US" sz="36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적대 신경망</a:t>
            </a:r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(Generative Adversarial networks)</a:t>
            </a:r>
            <a:r>
              <a:rPr lang="ko-KR" altLang="en-US" sz="36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으로</a:t>
            </a:r>
            <a:endParaRPr lang="en-US" altLang="ko-KR" sz="3600" dirty="0">
              <a:solidFill>
                <a:schemeClr val="tx2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3600" u="sng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생성자와 식별자</a:t>
            </a:r>
            <a:r>
              <a:rPr lang="ko-KR" altLang="en-US" sz="36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</a:t>
            </a:r>
            <a:r>
              <a:rPr lang="en-US" altLang="ko-KR" sz="36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600" u="sng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서로 경쟁</a:t>
            </a:r>
            <a:r>
              <a:rPr lang="en-US" altLang="ko-KR" sz="36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(Adversarial)</a:t>
            </a:r>
            <a:r>
              <a:rPr lang="ko-KR" altLang="en-US" sz="36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하며</a:t>
            </a:r>
            <a:endParaRPr lang="en-US" altLang="ko-KR" sz="3600" dirty="0">
              <a:solidFill>
                <a:schemeClr val="tx2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3600" u="sng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데이터를</a:t>
            </a:r>
            <a:r>
              <a:rPr lang="en-US" altLang="ko-KR" sz="3600" u="sng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600" u="sng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생성</a:t>
            </a:r>
            <a:r>
              <a:rPr lang="en-US" altLang="ko-KR" sz="3600" u="sng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(Generative)</a:t>
            </a:r>
            <a:r>
              <a:rPr lang="ko-KR" altLang="en-US" sz="36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하는 모델</a:t>
            </a:r>
            <a:r>
              <a:rPr lang="en-US" altLang="ko-KR" sz="36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(Network)</a:t>
            </a:r>
          </a:p>
        </p:txBody>
      </p:sp>
      <p:pic>
        <p:nvPicPr>
          <p:cNvPr id="2054" name="Picture 6" descr="Quotes">
            <a:extLst>
              <a:ext uri="{FF2B5EF4-FFF2-40B4-BE49-F238E27FC236}">
                <a16:creationId xmlns:a16="http://schemas.microsoft.com/office/drawing/2014/main" id="{D5084188-6588-4732-99D1-64C1875EBE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25" t="8854"/>
          <a:stretch/>
        </p:blipFill>
        <p:spPr bwMode="auto">
          <a:xfrm>
            <a:off x="10302824" y="1934198"/>
            <a:ext cx="483326" cy="93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Quotes">
            <a:extLst>
              <a:ext uri="{FF2B5EF4-FFF2-40B4-BE49-F238E27FC236}">
                <a16:creationId xmlns:a16="http://schemas.microsoft.com/office/drawing/2014/main" id="{B28801A2-1229-4E7C-A361-42BD1E709F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188" r="50000"/>
          <a:stretch/>
        </p:blipFill>
        <p:spPr bwMode="auto">
          <a:xfrm>
            <a:off x="1406676" y="3658763"/>
            <a:ext cx="507468" cy="536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15738B-C83C-4875-A618-BE451CDAF1C2}"/>
              </a:ext>
            </a:extLst>
          </p:cNvPr>
          <p:cNvSpPr txBox="1"/>
          <p:nvPr/>
        </p:nvSpPr>
        <p:spPr>
          <a:xfrm>
            <a:off x="1669213" y="4498572"/>
            <a:ext cx="86757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=&gt; </a:t>
            </a:r>
            <a:r>
              <a:rPr lang="ko-KR" altLang="en-US" sz="36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이미지 해상도 높이기</a:t>
            </a:r>
            <a:r>
              <a:rPr lang="en-US" altLang="ko-KR" sz="36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</a:t>
            </a:r>
            <a:r>
              <a:rPr lang="ko-KR" altLang="en-US" sz="36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이미지를 컬러로 바꾸기</a:t>
            </a:r>
            <a:r>
              <a:rPr lang="en-US" altLang="ko-KR" sz="36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</a:t>
            </a:r>
          </a:p>
          <a:p>
            <a:pPr algn="ctr"/>
            <a:r>
              <a:rPr lang="ko-KR" altLang="en-US" sz="36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여러 종류의 데이터 생성 등</a:t>
            </a:r>
            <a:endParaRPr lang="en-US" altLang="ko-KR" sz="3600" dirty="0">
              <a:solidFill>
                <a:srgbClr val="FF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9632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1C6E7A-AD7F-4543-B629-063DF1F61D27}"/>
              </a:ext>
            </a:extLst>
          </p:cNvPr>
          <p:cNvSpPr txBox="1"/>
          <p:nvPr/>
        </p:nvSpPr>
        <p:spPr>
          <a:xfrm>
            <a:off x="1334387" y="294850"/>
            <a:ext cx="33586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err="1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오토인코더</a:t>
            </a:r>
            <a:r>
              <a:rPr lang="ko-KR" altLang="en-US" sz="3200" b="1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3200" b="1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VS GAN</a:t>
            </a:r>
            <a:endParaRPr lang="ko-KR" altLang="en-US" sz="3200" b="1" dirty="0">
              <a:solidFill>
                <a:schemeClr val="tx2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F0E6BF4-0E97-42BB-9409-20050046A614}"/>
              </a:ext>
            </a:extLst>
          </p:cNvPr>
          <p:cNvSpPr/>
          <p:nvPr/>
        </p:nvSpPr>
        <p:spPr>
          <a:xfrm rot="5400000">
            <a:off x="5865169" y="531168"/>
            <a:ext cx="461664" cy="121920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Faq">
            <a:extLst>
              <a:ext uri="{FF2B5EF4-FFF2-40B4-BE49-F238E27FC236}">
                <a16:creationId xmlns:a16="http://schemas.microsoft.com/office/drawing/2014/main" id="{32CD4D00-06EF-402F-951A-143D34E8E7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" y="153781"/>
            <a:ext cx="889000" cy="88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149D82-FCA9-4B3C-882E-25AD71665182}"/>
              </a:ext>
            </a:extLst>
          </p:cNvPr>
          <p:cNvSpPr txBox="1"/>
          <p:nvPr/>
        </p:nvSpPr>
        <p:spPr>
          <a:xfrm>
            <a:off x="2044700" y="1925472"/>
            <a:ext cx="70310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36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비지도 학습</a:t>
            </a:r>
            <a:endParaRPr lang="en-US" altLang="ko-KR" sz="3600" dirty="0">
              <a:solidFill>
                <a:schemeClr val="tx2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36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36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밀집 표현을 학습하고 생성 모델로 사용</a:t>
            </a:r>
            <a:endParaRPr lang="en-US" altLang="ko-KR" sz="3600" dirty="0">
              <a:solidFill>
                <a:schemeClr val="tx2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B690DD1-CB64-4FB6-818F-26E042D4E22B}"/>
              </a:ext>
            </a:extLst>
          </p:cNvPr>
          <p:cNvSpPr/>
          <p:nvPr/>
        </p:nvSpPr>
        <p:spPr>
          <a:xfrm>
            <a:off x="622300" y="2017065"/>
            <a:ext cx="1206500" cy="889000"/>
          </a:xfrm>
          <a:prstGeom prst="roundRect">
            <a:avLst>
              <a:gd name="adj" fmla="val 49524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웰컴체 Bold" panose="02020603020101020101" pitchFamily="18" charset="-127"/>
                <a:ea typeface="웰컴체 Bold" panose="02020603020101020101" pitchFamily="18" charset="-127"/>
              </a:rPr>
              <a:t>공통점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DF916E6E-1A3A-4156-B216-4C3AA4D0C166}"/>
              </a:ext>
            </a:extLst>
          </p:cNvPr>
          <p:cNvSpPr/>
          <p:nvPr/>
        </p:nvSpPr>
        <p:spPr>
          <a:xfrm>
            <a:off x="622300" y="4221355"/>
            <a:ext cx="1206500" cy="889000"/>
          </a:xfrm>
          <a:prstGeom prst="roundRect">
            <a:avLst>
              <a:gd name="adj" fmla="val 49524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웰컴체 Bold" panose="02020603020101020101" pitchFamily="18" charset="-127"/>
                <a:ea typeface="웰컴체 Bold" panose="02020603020101020101" pitchFamily="18" charset="-127"/>
              </a:rPr>
              <a:t>차이점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89ACBC-12EF-42E3-ADFA-B839C686E0C0}"/>
              </a:ext>
            </a:extLst>
          </p:cNvPr>
          <p:cNvSpPr txBox="1"/>
          <p:nvPr/>
        </p:nvSpPr>
        <p:spPr>
          <a:xfrm>
            <a:off x="2044700" y="4112592"/>
            <a:ext cx="92528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ko-KR" altLang="en-US" sz="3200" dirty="0" err="1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오토인코더</a:t>
            </a:r>
            <a:r>
              <a:rPr lang="ko-KR" altLang="en-US" sz="32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32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32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단순히 입력을 출력으로 복사하는 방법 배움</a:t>
            </a:r>
            <a:endParaRPr lang="en-US" altLang="ko-KR" sz="3200" dirty="0">
              <a:solidFill>
                <a:schemeClr val="tx2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sz="32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GAN : </a:t>
            </a:r>
            <a:r>
              <a:rPr lang="ko-KR" altLang="en-US" sz="32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신경망이 두개로 구성됨</a:t>
            </a:r>
            <a:r>
              <a:rPr lang="en-US" altLang="ko-KR" sz="32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32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생성자</a:t>
            </a:r>
            <a:r>
              <a:rPr lang="en-US" altLang="ko-KR" sz="32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200" dirty="0" err="1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판별자</a:t>
            </a:r>
            <a:r>
              <a:rPr lang="en-US" altLang="ko-KR" sz="32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6A26FC-AEE6-412E-8178-6F2C944B6719}"/>
              </a:ext>
            </a:extLst>
          </p:cNvPr>
          <p:cNvSpPr txBox="1"/>
          <p:nvPr/>
        </p:nvSpPr>
        <p:spPr>
          <a:xfrm>
            <a:off x="4405799" y="5406851"/>
            <a:ext cx="30492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훈련 데이터와 비슷하게 보이는 데이터를 생성</a:t>
            </a: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F5737D51-6115-48FC-8186-F45211EC8678}"/>
              </a:ext>
            </a:extLst>
          </p:cNvPr>
          <p:cNvSpPr/>
          <p:nvPr/>
        </p:nvSpPr>
        <p:spPr>
          <a:xfrm>
            <a:off x="7162800" y="5105400"/>
            <a:ext cx="584465" cy="241300"/>
          </a:xfrm>
          <a:custGeom>
            <a:avLst/>
            <a:gdLst>
              <a:gd name="connsiteX0" fmla="*/ 0 w 584465"/>
              <a:gd name="connsiteY0" fmla="*/ 241300 h 241300"/>
              <a:gd name="connsiteX1" fmla="*/ 228600 w 584465"/>
              <a:gd name="connsiteY1" fmla="*/ 165100 h 241300"/>
              <a:gd name="connsiteX2" fmla="*/ 203200 w 584465"/>
              <a:gd name="connsiteY2" fmla="*/ 63500 h 241300"/>
              <a:gd name="connsiteX3" fmla="*/ 215900 w 584465"/>
              <a:gd name="connsiteY3" fmla="*/ 203200 h 241300"/>
              <a:gd name="connsiteX4" fmla="*/ 495300 w 584465"/>
              <a:gd name="connsiteY4" fmla="*/ 101600 h 241300"/>
              <a:gd name="connsiteX5" fmla="*/ 482600 w 584465"/>
              <a:gd name="connsiteY5" fmla="*/ 25400 h 241300"/>
              <a:gd name="connsiteX6" fmla="*/ 444500 w 584465"/>
              <a:gd name="connsiteY6" fmla="*/ 38100 h 241300"/>
              <a:gd name="connsiteX7" fmla="*/ 406400 w 584465"/>
              <a:gd name="connsiteY7" fmla="*/ 63500 h 241300"/>
              <a:gd name="connsiteX8" fmla="*/ 444500 w 584465"/>
              <a:gd name="connsiteY8" fmla="*/ 114300 h 241300"/>
              <a:gd name="connsiteX9" fmla="*/ 520700 w 584465"/>
              <a:gd name="connsiteY9" fmla="*/ 76200 h 241300"/>
              <a:gd name="connsiteX10" fmla="*/ 558800 w 584465"/>
              <a:gd name="connsiteY10" fmla="*/ 63500 h 241300"/>
              <a:gd name="connsiteX11" fmla="*/ 584200 w 584465"/>
              <a:gd name="connsiteY11" fmla="*/ 0 h 24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84465" h="241300">
                <a:moveTo>
                  <a:pt x="0" y="241300"/>
                </a:moveTo>
                <a:cubicBezTo>
                  <a:pt x="2747" y="240908"/>
                  <a:pt x="214971" y="246876"/>
                  <a:pt x="228600" y="165100"/>
                </a:cubicBezTo>
                <a:cubicBezTo>
                  <a:pt x="234339" y="130666"/>
                  <a:pt x="211667" y="97367"/>
                  <a:pt x="203200" y="63500"/>
                </a:cubicBezTo>
                <a:cubicBezTo>
                  <a:pt x="207433" y="110067"/>
                  <a:pt x="171342" y="189023"/>
                  <a:pt x="215900" y="203200"/>
                </a:cubicBezTo>
                <a:cubicBezTo>
                  <a:pt x="466311" y="282876"/>
                  <a:pt x="467100" y="214401"/>
                  <a:pt x="495300" y="101600"/>
                </a:cubicBezTo>
                <a:cubicBezTo>
                  <a:pt x="491067" y="76200"/>
                  <a:pt x="498686" y="45508"/>
                  <a:pt x="482600" y="25400"/>
                </a:cubicBezTo>
                <a:cubicBezTo>
                  <a:pt x="474237" y="14947"/>
                  <a:pt x="456474" y="32113"/>
                  <a:pt x="444500" y="38100"/>
                </a:cubicBezTo>
                <a:cubicBezTo>
                  <a:pt x="430848" y="44926"/>
                  <a:pt x="419100" y="55033"/>
                  <a:pt x="406400" y="63500"/>
                </a:cubicBezTo>
                <a:cubicBezTo>
                  <a:pt x="419100" y="80433"/>
                  <a:pt x="423463" y="111963"/>
                  <a:pt x="444500" y="114300"/>
                </a:cubicBezTo>
                <a:cubicBezTo>
                  <a:pt x="472724" y="117436"/>
                  <a:pt x="494750" y="87734"/>
                  <a:pt x="520700" y="76200"/>
                </a:cubicBezTo>
                <a:cubicBezTo>
                  <a:pt x="532933" y="70763"/>
                  <a:pt x="546100" y="67733"/>
                  <a:pt x="558800" y="63500"/>
                </a:cubicBezTo>
                <a:cubicBezTo>
                  <a:pt x="588896" y="18355"/>
                  <a:pt x="584200" y="40664"/>
                  <a:pt x="58420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ACC973-42CA-4CFC-892B-6281E8A4E65A}"/>
              </a:ext>
            </a:extLst>
          </p:cNvPr>
          <p:cNvSpPr txBox="1"/>
          <p:nvPr/>
        </p:nvSpPr>
        <p:spPr>
          <a:xfrm>
            <a:off x="8871675" y="5457650"/>
            <a:ext cx="2319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가짜 데이터와 진짜 데이터를 구별</a:t>
            </a: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9C8B6F0A-E52C-43E3-9C2C-35792BDF2182}"/>
              </a:ext>
            </a:extLst>
          </p:cNvPr>
          <p:cNvSpPr/>
          <p:nvPr/>
        </p:nvSpPr>
        <p:spPr>
          <a:xfrm>
            <a:off x="9182100" y="5092700"/>
            <a:ext cx="495300" cy="343363"/>
          </a:xfrm>
          <a:custGeom>
            <a:avLst/>
            <a:gdLst>
              <a:gd name="connsiteX0" fmla="*/ 0 w 495300"/>
              <a:gd name="connsiteY0" fmla="*/ 0 h 343363"/>
              <a:gd name="connsiteX1" fmla="*/ 38100 w 495300"/>
              <a:gd name="connsiteY1" fmla="*/ 279400 h 343363"/>
              <a:gd name="connsiteX2" fmla="*/ 241300 w 495300"/>
              <a:gd name="connsiteY2" fmla="*/ 190500 h 343363"/>
              <a:gd name="connsiteX3" fmla="*/ 215900 w 495300"/>
              <a:gd name="connsiteY3" fmla="*/ 114300 h 343363"/>
              <a:gd name="connsiteX4" fmla="*/ 101600 w 495300"/>
              <a:gd name="connsiteY4" fmla="*/ 114300 h 343363"/>
              <a:gd name="connsiteX5" fmla="*/ 190500 w 495300"/>
              <a:gd name="connsiteY5" fmla="*/ 279400 h 343363"/>
              <a:gd name="connsiteX6" fmla="*/ 292100 w 495300"/>
              <a:gd name="connsiteY6" fmla="*/ 330200 h 343363"/>
              <a:gd name="connsiteX7" fmla="*/ 495300 w 495300"/>
              <a:gd name="connsiteY7" fmla="*/ 342900 h 343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5300" h="343363">
                <a:moveTo>
                  <a:pt x="0" y="0"/>
                </a:moveTo>
                <a:cubicBezTo>
                  <a:pt x="12700" y="93133"/>
                  <a:pt x="-22776" y="207781"/>
                  <a:pt x="38100" y="279400"/>
                </a:cubicBezTo>
                <a:cubicBezTo>
                  <a:pt x="166565" y="430535"/>
                  <a:pt x="221045" y="241136"/>
                  <a:pt x="241300" y="190500"/>
                </a:cubicBezTo>
                <a:cubicBezTo>
                  <a:pt x="232833" y="165100"/>
                  <a:pt x="234832" y="133232"/>
                  <a:pt x="215900" y="114300"/>
                </a:cubicBezTo>
                <a:cubicBezTo>
                  <a:pt x="186878" y="85278"/>
                  <a:pt x="131622" y="106794"/>
                  <a:pt x="101600" y="114300"/>
                </a:cubicBezTo>
                <a:cubicBezTo>
                  <a:pt x="131233" y="169333"/>
                  <a:pt x="149146" y="232532"/>
                  <a:pt x="190500" y="279400"/>
                </a:cubicBezTo>
                <a:cubicBezTo>
                  <a:pt x="215552" y="307792"/>
                  <a:pt x="255959" y="318906"/>
                  <a:pt x="292100" y="330200"/>
                </a:cubicBezTo>
                <a:cubicBezTo>
                  <a:pt x="346182" y="347101"/>
                  <a:pt x="440066" y="342900"/>
                  <a:pt x="495300" y="34290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7971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1C6E7A-AD7F-4543-B629-063DF1F61D27}"/>
              </a:ext>
            </a:extLst>
          </p:cNvPr>
          <p:cNvSpPr txBox="1"/>
          <p:nvPr/>
        </p:nvSpPr>
        <p:spPr>
          <a:xfrm>
            <a:off x="1056238" y="294849"/>
            <a:ext cx="33794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효율적인 데이터 표현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F0E6BF4-0E97-42BB-9409-20050046A614}"/>
              </a:ext>
            </a:extLst>
          </p:cNvPr>
          <p:cNvSpPr/>
          <p:nvPr/>
        </p:nvSpPr>
        <p:spPr>
          <a:xfrm rot="5400000">
            <a:off x="5865169" y="531168"/>
            <a:ext cx="461664" cy="121920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Hello free icon">
            <a:extLst>
              <a:ext uri="{FF2B5EF4-FFF2-40B4-BE49-F238E27FC236}">
                <a16:creationId xmlns:a16="http://schemas.microsoft.com/office/drawing/2014/main" id="{74C8B37B-DB12-4F81-AD6F-8CD46F0550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118"/>
            <a:ext cx="1056238" cy="1056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6AC153C-35AF-4EA7-A3D3-CF868D2D0138}"/>
              </a:ext>
            </a:extLst>
          </p:cNvPr>
          <p:cNvSpPr txBox="1"/>
          <p:nvPr/>
        </p:nvSpPr>
        <p:spPr>
          <a:xfrm>
            <a:off x="3293248" y="2699974"/>
            <a:ext cx="52245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 algn="ctr">
              <a:buFontTx/>
              <a:buChar char="-"/>
            </a:pPr>
            <a:r>
              <a:rPr lang="en-US" altLang="ko-KR" sz="36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1113, 1517, 1921, 2325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D4492F-924A-4596-9499-FA6A4661ADBC}"/>
              </a:ext>
            </a:extLst>
          </p:cNvPr>
          <p:cNvSpPr txBox="1"/>
          <p:nvPr/>
        </p:nvSpPr>
        <p:spPr>
          <a:xfrm>
            <a:off x="1108222" y="1823376"/>
            <a:ext cx="101585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Q. </a:t>
            </a:r>
            <a:r>
              <a:rPr lang="ko-KR" altLang="en-US" sz="36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다음과 같은 숫자 시퀀스를 쉽게 기억할 수 있는 방법은</a:t>
            </a:r>
            <a:r>
              <a:rPr lang="en-US" altLang="ko-KR" sz="36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9C4BD3-A609-4E50-AD10-766DED130BB7}"/>
              </a:ext>
            </a:extLst>
          </p:cNvPr>
          <p:cNvSpPr txBox="1"/>
          <p:nvPr/>
        </p:nvSpPr>
        <p:spPr>
          <a:xfrm>
            <a:off x="1751827" y="4101879"/>
            <a:ext cx="88713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=&gt; </a:t>
            </a:r>
            <a:r>
              <a:rPr lang="ko-KR" altLang="en-US" sz="44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데이터에 있는 패턴을 찾으면 쉬워요</a:t>
            </a:r>
            <a:r>
              <a:rPr lang="en-US" altLang="ko-KR" sz="44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~</a:t>
            </a:r>
            <a:r>
              <a:rPr lang="ko-KR" altLang="en-US" sz="44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endParaRPr lang="en-US" altLang="ko-KR" sz="4400" dirty="0">
              <a:solidFill>
                <a:srgbClr val="FF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5501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1C6E7A-AD7F-4543-B629-063DF1F61D27}"/>
              </a:ext>
            </a:extLst>
          </p:cNvPr>
          <p:cNvSpPr txBox="1"/>
          <p:nvPr/>
        </p:nvSpPr>
        <p:spPr>
          <a:xfrm>
            <a:off x="1195938" y="419597"/>
            <a:ext cx="18325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err="1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오토인코더</a:t>
            </a:r>
            <a:endParaRPr lang="ko-KR" altLang="en-US" sz="3200" b="1" dirty="0">
              <a:solidFill>
                <a:schemeClr val="tx2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F0E6BF4-0E97-42BB-9409-20050046A614}"/>
              </a:ext>
            </a:extLst>
          </p:cNvPr>
          <p:cNvSpPr/>
          <p:nvPr/>
        </p:nvSpPr>
        <p:spPr>
          <a:xfrm rot="5400000">
            <a:off x="5865169" y="531168"/>
            <a:ext cx="461664" cy="121920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177DFFA-19D3-4FEA-A8A1-56F8DEDE2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119" y="1874660"/>
            <a:ext cx="5338151" cy="334163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1A7B76F-9F16-4EEA-AF14-8BA7421259F2}"/>
              </a:ext>
            </a:extLst>
          </p:cNvPr>
          <p:cNvSpPr txBox="1"/>
          <p:nvPr/>
        </p:nvSpPr>
        <p:spPr>
          <a:xfrm>
            <a:off x="1056238" y="5344649"/>
            <a:ext cx="40479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그림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17-1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체스 기억 실험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왼쪽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과 간단한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오토인코더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오른쪽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0814CC3-695B-4529-B73A-3B7B56E8C449}"/>
              </a:ext>
            </a:extLst>
          </p:cNvPr>
          <p:cNvGrpSpPr/>
          <p:nvPr/>
        </p:nvGrpSpPr>
        <p:grpSpPr>
          <a:xfrm>
            <a:off x="6977725" y="1603236"/>
            <a:ext cx="4099199" cy="3461498"/>
            <a:chOff x="6787225" y="1521756"/>
            <a:chExt cx="4099199" cy="346149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443A5FE-4F0F-4F2F-801A-6F9BDC664A01}"/>
                </a:ext>
              </a:extLst>
            </p:cNvPr>
            <p:cNvSpPr txBox="1"/>
            <p:nvPr/>
          </p:nvSpPr>
          <p:spPr>
            <a:xfrm>
              <a:off x="6787225" y="1521756"/>
              <a:ext cx="3647152" cy="16235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800" dirty="0">
                  <a:solidFill>
                    <a:srgbClr val="00206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 구성요소과 특징</a:t>
              </a:r>
              <a:endParaRPr lang="en-US" altLang="ko-KR" sz="2800" dirty="0">
                <a:solidFill>
                  <a:srgbClr val="00206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- </a:t>
              </a:r>
              <a:r>
                <a:rPr lang="ko-KR" altLang="en-US" sz="2000" dirty="0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인코더 </a:t>
              </a:r>
              <a:r>
                <a:rPr lang="en-US" altLang="ko-KR" sz="2000" dirty="0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: </a:t>
              </a:r>
              <a:r>
                <a:rPr lang="ko-KR" altLang="en-US" sz="2000" dirty="0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입력을 내부 표현으로 바꿈</a:t>
              </a:r>
              <a:endParaRPr lang="en-US" altLang="ko-KR" sz="20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- </a:t>
              </a:r>
              <a:r>
                <a:rPr lang="ko-KR" altLang="en-US" sz="2000" dirty="0" err="1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디코더</a:t>
              </a:r>
              <a:r>
                <a:rPr lang="ko-KR" altLang="en-US" sz="2000" dirty="0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</a:t>
              </a:r>
              <a:r>
                <a:rPr lang="en-US" altLang="ko-KR" sz="2000" dirty="0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: </a:t>
              </a:r>
              <a:r>
                <a:rPr lang="ko-KR" altLang="en-US" sz="2000" dirty="0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내부 표현을 출력으로 바꿈</a:t>
              </a:r>
              <a:endParaRPr lang="en-US" altLang="ko-KR" sz="20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D856AF6-E254-432A-9E47-A991FDD2CDF1}"/>
                </a:ext>
              </a:extLst>
            </p:cNvPr>
            <p:cNvSpPr txBox="1"/>
            <p:nvPr/>
          </p:nvSpPr>
          <p:spPr>
            <a:xfrm>
              <a:off x="6787225" y="3082734"/>
              <a:ext cx="4099199" cy="1900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- </a:t>
              </a:r>
              <a:r>
                <a:rPr lang="ko-KR" altLang="en-US" sz="2000" dirty="0" err="1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오토인코더가</a:t>
              </a:r>
              <a:r>
                <a:rPr lang="ko-KR" altLang="en-US" sz="2000" dirty="0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입력을 재구성하기 때문에</a:t>
              </a:r>
              <a:endParaRPr lang="en-US" altLang="ko-KR" sz="20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2000" dirty="0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출력을 종종 </a:t>
              </a:r>
              <a:r>
                <a:rPr lang="en-US" altLang="ko-KR" sz="2000" dirty="0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“</a:t>
              </a:r>
              <a:r>
                <a:rPr lang="ko-KR" altLang="en-US" sz="2000" dirty="0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재구성</a:t>
              </a:r>
              <a:r>
                <a:rPr lang="en-US" altLang="ko-KR" sz="2000" dirty="0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”</a:t>
              </a:r>
              <a:r>
                <a:rPr lang="ko-KR" altLang="en-US" sz="2000" dirty="0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이라 부름</a:t>
              </a:r>
              <a:endParaRPr lang="en-US" altLang="ko-KR" sz="20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- </a:t>
              </a:r>
              <a:r>
                <a:rPr lang="ko-KR" altLang="en-US" sz="2000" dirty="0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비용 함수는 재구성이 모델에</a:t>
              </a:r>
              <a:endParaRPr lang="en-US" altLang="ko-KR" sz="20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2000" dirty="0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벌점을 부과하는</a:t>
              </a:r>
              <a:r>
                <a:rPr lang="en-US" altLang="ko-KR" sz="2000" dirty="0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“</a:t>
              </a:r>
              <a:r>
                <a:rPr lang="ko-KR" altLang="en-US" sz="2000" dirty="0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재구성 손실</a:t>
              </a:r>
              <a:r>
                <a:rPr lang="en-US" altLang="ko-KR" sz="2000" dirty="0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”</a:t>
              </a:r>
              <a:r>
                <a:rPr lang="ko-KR" altLang="en-US" sz="2000" dirty="0">
                  <a:solidFill>
                    <a:schemeClr val="tx2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을 포함함</a:t>
              </a:r>
              <a:endParaRPr lang="en-US" altLang="ko-KR" sz="20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pic>
        <p:nvPicPr>
          <p:cNvPr id="7170" name="Picture 2" descr="Links free icon">
            <a:extLst>
              <a:ext uri="{FF2B5EF4-FFF2-40B4-BE49-F238E27FC236}">
                <a16:creationId xmlns:a16="http://schemas.microsoft.com/office/drawing/2014/main" id="{EF5309FA-AF52-40DB-A674-BB318A7D5A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438" y="172235"/>
            <a:ext cx="1079500" cy="107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5862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1F0E6BF4-0E97-42BB-9409-20050046A614}"/>
              </a:ext>
            </a:extLst>
          </p:cNvPr>
          <p:cNvSpPr/>
          <p:nvPr/>
        </p:nvSpPr>
        <p:spPr>
          <a:xfrm rot="5400000">
            <a:off x="5865169" y="531168"/>
            <a:ext cx="461664" cy="121920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177DFFA-19D3-4FEA-A8A1-56F8DEDE2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119" y="1874660"/>
            <a:ext cx="5338151" cy="334163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1A7B76F-9F16-4EEA-AF14-8BA7421259F2}"/>
              </a:ext>
            </a:extLst>
          </p:cNvPr>
          <p:cNvSpPr txBox="1"/>
          <p:nvPr/>
        </p:nvSpPr>
        <p:spPr>
          <a:xfrm>
            <a:off x="1056238" y="5344649"/>
            <a:ext cx="40479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그림 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17-1 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체스 기억 실험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왼쪽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과 간단한 </a:t>
            </a:r>
            <a:r>
              <a:rPr lang="ko-KR" altLang="en-US" sz="1400" b="1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오토인코더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오른쪽</a:t>
            </a:r>
            <a:r>
              <a:rPr lang="en-US" altLang="ko-KR" sz="1400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  <a:endParaRPr lang="ko-KR" altLang="en-US" sz="1400" b="1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43A5FE-4F0F-4F2F-801A-6F9BDC664A01}"/>
              </a:ext>
            </a:extLst>
          </p:cNvPr>
          <p:cNvSpPr txBox="1"/>
          <p:nvPr/>
        </p:nvSpPr>
        <p:spPr>
          <a:xfrm>
            <a:off x="6990425" y="1924742"/>
            <a:ext cx="3972562" cy="30085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rgbClr val="00206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★ </a:t>
            </a:r>
            <a:r>
              <a:rPr lang="ko-KR" altLang="en-US" sz="2800" dirty="0" err="1">
                <a:solidFill>
                  <a:srgbClr val="00206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과소완전</a:t>
            </a:r>
            <a:r>
              <a:rPr lang="ko-KR" altLang="en-US" sz="2800" dirty="0">
                <a:solidFill>
                  <a:srgbClr val="00206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800" dirty="0" err="1">
                <a:solidFill>
                  <a:srgbClr val="00206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오토인코더</a:t>
            </a:r>
            <a:r>
              <a:rPr lang="ko-KR" altLang="en-US" sz="2800" dirty="0">
                <a:solidFill>
                  <a:srgbClr val="00206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특징</a:t>
            </a:r>
            <a:endParaRPr lang="en-US" altLang="ko-KR" sz="2800" dirty="0">
              <a:solidFill>
                <a:srgbClr val="00206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입력을 </a:t>
            </a:r>
            <a:r>
              <a:rPr lang="ko-KR" altLang="en-US" sz="2000" dirty="0" err="1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코딩로</a:t>
            </a: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간단히 복사 </a:t>
            </a:r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X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입력과 똑같은 것을 출력하기 위한</a:t>
            </a:r>
            <a:endParaRPr lang="en-US" altLang="ko-KR" sz="2000" dirty="0">
              <a:solidFill>
                <a:schemeClr val="tx2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다른 방법을 찾아야 함</a:t>
            </a:r>
            <a:endParaRPr lang="en-US" altLang="ko-KR" sz="2000" dirty="0">
              <a:solidFill>
                <a:schemeClr val="tx2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=&gt; </a:t>
            </a: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입력 데이터에서 가장 중요한 특성을</a:t>
            </a:r>
            <a:endParaRPr lang="en-US" altLang="ko-KR" sz="2000" dirty="0">
              <a:solidFill>
                <a:schemeClr val="tx2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학습하도록 만듦</a:t>
            </a:r>
            <a:endParaRPr lang="en-US" altLang="ko-KR" sz="2000" dirty="0">
              <a:solidFill>
                <a:schemeClr val="tx2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0CB7F5-BEF0-4D9D-922B-BF0B959CAC84}"/>
              </a:ext>
            </a:extLst>
          </p:cNvPr>
          <p:cNvSpPr txBox="1"/>
          <p:nvPr/>
        </p:nvSpPr>
        <p:spPr>
          <a:xfrm>
            <a:off x="1195938" y="419597"/>
            <a:ext cx="34002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err="1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과소완전</a:t>
            </a:r>
            <a:r>
              <a:rPr lang="ko-KR" altLang="en-US" sz="3200" b="1" dirty="0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200" b="1" dirty="0" err="1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오토인코더</a:t>
            </a:r>
            <a:endParaRPr lang="ko-KR" altLang="en-US" sz="3200" b="1" dirty="0">
              <a:solidFill>
                <a:schemeClr val="tx2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4" name="Picture 2" descr="Links free icon">
            <a:extLst>
              <a:ext uri="{FF2B5EF4-FFF2-40B4-BE49-F238E27FC236}">
                <a16:creationId xmlns:a16="http://schemas.microsoft.com/office/drawing/2014/main" id="{4BCA7440-8726-482B-851D-13D7E62F3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438" y="172235"/>
            <a:ext cx="1079500" cy="107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36554C9-CC5F-4059-8CCD-0A16D081810F}"/>
              </a:ext>
            </a:extLst>
          </p:cNvPr>
          <p:cNvSpPr txBox="1"/>
          <p:nvPr/>
        </p:nvSpPr>
        <p:spPr>
          <a:xfrm>
            <a:off x="1195938" y="943388"/>
            <a:ext cx="3509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tx2">
                    <a:lumMod val="5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-&gt; </a:t>
            </a:r>
            <a:r>
              <a:rPr lang="ko-KR" altLang="en-US" b="1" dirty="0">
                <a:solidFill>
                  <a:schemeClr val="tx2">
                    <a:lumMod val="5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내부의 표현이 입력 데이터보다 </a:t>
            </a:r>
            <a:r>
              <a:rPr lang="ko-KR" altLang="en-US" b="1" dirty="0" err="1">
                <a:solidFill>
                  <a:schemeClr val="tx2">
                    <a:lumMod val="5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저차원</a:t>
            </a:r>
            <a:endParaRPr lang="ko-KR" altLang="en-US" b="1" dirty="0">
              <a:solidFill>
                <a:schemeClr val="tx2">
                  <a:lumMod val="5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298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3FDB5B33-5DD2-43D3-BEE0-75F9E039478D}"/>
              </a:ext>
            </a:extLst>
          </p:cNvPr>
          <p:cNvSpPr/>
          <p:nvPr/>
        </p:nvSpPr>
        <p:spPr>
          <a:xfrm rot="5400000">
            <a:off x="4857750" y="-4857752"/>
            <a:ext cx="2476501" cy="121920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1C6E7A-AD7F-4543-B629-063DF1F61D27}"/>
              </a:ext>
            </a:extLst>
          </p:cNvPr>
          <p:cNvSpPr txBox="1"/>
          <p:nvPr/>
        </p:nvSpPr>
        <p:spPr>
          <a:xfrm>
            <a:off x="4077659" y="3429000"/>
            <a:ext cx="40366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b="1">
                <a:solidFill>
                  <a:schemeClr val="tx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감사합니다</a:t>
            </a:r>
            <a:endParaRPr lang="ko-KR" altLang="en-US" sz="7200" b="1" dirty="0">
              <a:solidFill>
                <a:schemeClr val="tx2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F0E6BF4-0E97-42BB-9409-20050046A614}"/>
              </a:ext>
            </a:extLst>
          </p:cNvPr>
          <p:cNvSpPr/>
          <p:nvPr/>
        </p:nvSpPr>
        <p:spPr>
          <a:xfrm rot="5400000">
            <a:off x="5865169" y="531168"/>
            <a:ext cx="461664" cy="121920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9254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280</Words>
  <Application>Microsoft Office PowerPoint</Application>
  <PresentationFormat>와이드스크린</PresentationFormat>
  <Paragraphs>47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맑은 고딕</vt:lpstr>
      <vt:lpstr>나눔바른펜</vt:lpstr>
      <vt:lpstr>배달의민족 주아</vt:lpstr>
      <vt:lpstr>웰컴체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이아현</dc:creator>
  <cp:lastModifiedBy>이아현</cp:lastModifiedBy>
  <cp:revision>30</cp:revision>
  <dcterms:created xsi:type="dcterms:W3CDTF">2022-01-02T14:41:17Z</dcterms:created>
  <dcterms:modified xsi:type="dcterms:W3CDTF">2022-01-02T15:55:59Z</dcterms:modified>
</cp:coreProperties>
</file>

<file path=docProps/thumbnail.jpeg>
</file>